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21"/>
  </p:notesMasterIdLst>
  <p:sldIdLst>
    <p:sldId id="261" r:id="rId2"/>
    <p:sldId id="263" r:id="rId3"/>
    <p:sldId id="274" r:id="rId4"/>
    <p:sldId id="275" r:id="rId5"/>
    <p:sldId id="264" r:id="rId6"/>
    <p:sldId id="265" r:id="rId7"/>
    <p:sldId id="266" r:id="rId8"/>
    <p:sldId id="273" r:id="rId9"/>
    <p:sldId id="269" r:id="rId10"/>
    <p:sldId id="270" r:id="rId11"/>
    <p:sldId id="271" r:id="rId12"/>
    <p:sldId id="272" r:id="rId13"/>
    <p:sldId id="260" r:id="rId14"/>
    <p:sldId id="267" r:id="rId15"/>
    <p:sldId id="276" r:id="rId16"/>
    <p:sldId id="268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954"/>
    <a:srgbClr val="0059FF"/>
    <a:srgbClr val="9D5DDA"/>
    <a:srgbClr val="3A7594"/>
    <a:srgbClr val="E7ECE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>
      <p:cViewPr varScale="1">
        <p:scale>
          <a:sx n="95" d="100"/>
          <a:sy n="95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AA255-245B-44FE-8A00-45AC9C32D626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B1872-B74D-4026-8144-D999D5BEC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9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2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99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538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7564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799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288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093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744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72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65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14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37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51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1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30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98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21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89319A-7093-4AB1-BA61-19CBBCC9D0DD}" type="datetimeFigureOut">
              <a:rPr lang="ko-KR" altLang="en-US" smtClean="0"/>
              <a:pPr/>
              <a:t>2024-05-30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D724CEC-94F7-4071-9B3A-39B55E72AF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5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CA0A64-3AAC-4916-9DB8-23526596F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53" y="1730816"/>
            <a:ext cx="4888889" cy="88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E811D8-F35F-4A13-8CE6-5013E92A8F23}"/>
              </a:ext>
            </a:extLst>
          </p:cNvPr>
          <p:cNvSpPr txBox="1"/>
          <p:nvPr/>
        </p:nvSpPr>
        <p:spPr>
          <a:xfrm>
            <a:off x="654324" y="3228945"/>
            <a:ext cx="10883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PC </a:t>
            </a:r>
            <a:r>
              <a:rPr lang="ko-KR" altLang="en-US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주변기기 리뷰</a:t>
            </a:r>
            <a:r>
              <a:rPr lang="en-US" altLang="ko-KR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</a:t>
            </a:r>
            <a:r>
              <a:rPr lang="ko-KR" altLang="en-US" sz="28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정보제공</a:t>
            </a:r>
          </a:p>
        </p:txBody>
      </p:sp>
    </p:spTree>
    <p:extLst>
      <p:ext uri="{BB962C8B-B14F-4D97-AF65-F5344CB8AC3E}">
        <p14:creationId xmlns:p14="http://schemas.microsoft.com/office/powerpoint/2010/main" val="165210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717520-BD54-4871-83C3-57772793E6D4}"/>
              </a:ext>
            </a:extLst>
          </p:cNvPr>
          <p:cNvSpPr txBox="1"/>
          <p:nvPr/>
        </p:nvSpPr>
        <p:spPr>
          <a:xfrm>
            <a:off x="1416816" y="1515518"/>
            <a:ext cx="2733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이름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정준열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나이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27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세 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남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직업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소프트웨어 엔지니어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EC312-E9B3-47DA-BDAC-10D668AAA21E}"/>
              </a:ext>
            </a:extLst>
          </p:cNvPr>
          <p:cNvSpPr txBox="1"/>
          <p:nvPr/>
        </p:nvSpPr>
        <p:spPr>
          <a:xfrm>
            <a:off x="5037578" y="1515518"/>
            <a:ext cx="6008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특징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최신 기술에 대한 열정이 높으며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주변기기의 성능과 기술적인 세부 사항에 관심이 많습니다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</a:p>
          <a:p>
            <a:endParaRPr lang="en-US" altLang="ko-KR" b="0" i="0" dirty="0"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새로운 기술이 출시되면 즉시 탐색하고 사용해보려고 합니다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리뷰 사이트를 자주 방문하여 다양한 제품에 대한 정보를 수집하고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주변기기를 업그레이드하는 것을 즐깁니다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가장 중요한 요소는 성능과 기술적인 혁신입니다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99AD4-1761-4F02-88C8-499BFE358DED}"/>
              </a:ext>
            </a:extLst>
          </p:cNvPr>
          <p:cNvSpPr txBox="1"/>
          <p:nvPr/>
        </p:nvSpPr>
        <p:spPr>
          <a:xfrm>
            <a:off x="296425" y="231112"/>
            <a:ext cx="22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Persona</a:t>
            </a:r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05885-A087-4FD3-BE2C-CE7EFC054370}"/>
              </a:ext>
            </a:extLst>
          </p:cNvPr>
          <p:cNvSpPr txBox="1"/>
          <p:nvPr/>
        </p:nvSpPr>
        <p:spPr>
          <a:xfrm>
            <a:off x="864158" y="3808324"/>
            <a:ext cx="4173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니즈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한국 사이트 중에서는 전체적인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IT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기기를 다루거나 쇼핑몰 사이트밖에 없어 주변기기를 주로 다루는 한국어 사이트를 찾고 있음 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새로 나온 기기의 스펙이 기술에 대해 토론 하고 싶어함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738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717520-BD54-4871-83C3-57772793E6D4}"/>
              </a:ext>
            </a:extLst>
          </p:cNvPr>
          <p:cNvSpPr txBox="1"/>
          <p:nvPr/>
        </p:nvSpPr>
        <p:spPr>
          <a:xfrm>
            <a:off x="1416816" y="1485373"/>
            <a:ext cx="2733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이름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이소정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나이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30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세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여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직업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그래픽 디자이너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EC312-E9B3-47DA-BDAC-10D668AAA21E}"/>
              </a:ext>
            </a:extLst>
          </p:cNvPr>
          <p:cNvSpPr txBox="1"/>
          <p:nvPr/>
        </p:nvSpPr>
        <p:spPr>
          <a:xfrm>
            <a:off x="5037578" y="1503687"/>
            <a:ext cx="60089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특징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디자이너로서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창의성을 발휘할 수 있는 주변기기에 관심이 많습니다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</a:p>
          <a:p>
            <a:pPr algn="l"/>
            <a:endParaRPr lang="en-US" altLang="ko-KR" b="0" i="0" dirty="0"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algn="l"/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그래픽 태블릿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디지털 펜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컬러 보정용 모니터 등을 주목하며 디자인 작업을 위한 최적의 장비를 찾고 있습니다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</a:p>
          <a:p>
            <a:pPr algn="l"/>
            <a:endParaRPr lang="en-US" altLang="ko-KR" b="0" i="0" dirty="0"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algn="l"/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성능 뿐만 아니라 디자인과 편의성도 중요시하며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창의성을 끌어내는 도구를 선호합니다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취미로 영화감상을 즐겨해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고품질 사운드 시스템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고해상도 모니터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등을 주목하며 음질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해상도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화질 등을 중시합니다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99AD4-1761-4F02-88C8-499BFE358DED}"/>
              </a:ext>
            </a:extLst>
          </p:cNvPr>
          <p:cNvSpPr txBox="1"/>
          <p:nvPr/>
        </p:nvSpPr>
        <p:spPr>
          <a:xfrm>
            <a:off x="296425" y="231112"/>
            <a:ext cx="22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Persona</a:t>
            </a:r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913D9-5B29-49D5-8028-98502568F21E}"/>
              </a:ext>
            </a:extLst>
          </p:cNvPr>
          <p:cNvSpPr txBox="1"/>
          <p:nvPr/>
        </p:nvSpPr>
        <p:spPr>
          <a:xfrm>
            <a:off x="864158" y="3808324"/>
            <a:ext cx="4173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니즈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직장 동료들의 장비를 보고 자신도 업무에 필요한 장비 구매를 원합니다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취미에 필요한 모니터나 음향 장비를 찾아보는데 기초적인 지식이 필요하다 느낍니다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29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717520-BD54-4871-83C3-57772793E6D4}"/>
              </a:ext>
            </a:extLst>
          </p:cNvPr>
          <p:cNvSpPr txBox="1"/>
          <p:nvPr/>
        </p:nvSpPr>
        <p:spPr>
          <a:xfrm>
            <a:off x="1416816" y="1585857"/>
            <a:ext cx="2733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이름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김영도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나이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23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세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남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직업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대학생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EC312-E9B3-47DA-BDAC-10D668AAA21E}"/>
              </a:ext>
            </a:extLst>
          </p:cNvPr>
          <p:cNvSpPr txBox="1"/>
          <p:nvPr/>
        </p:nvSpPr>
        <p:spPr>
          <a:xfrm>
            <a:off x="5037578" y="1585857"/>
            <a:ext cx="60089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특징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: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게임에 대한 열정이 높습니다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주로 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FPS(First-Person Shooter)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와 전략 시뮬레이션 게임을 즐겨 플레이합니다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algn="l"/>
            <a:r>
              <a:rPr lang="ko-KR" altLang="en-US" b="0" i="0" dirty="0" err="1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게이밍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커뮤니티에서 활발하게 활동하며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최신 게임 정보와 전략에 대한 토론에 참여합니다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algn="l"/>
            <a:endParaRPr lang="en-US" altLang="ko-KR" b="0" i="0" dirty="0"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algn="l"/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게임 플레이를 위한 고성능 장비에 큰 관심을 가지고 있습니다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고화질 그래픽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반응속도 빠른 모니터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프로 게이머가 사용하는 마우스와 키보드를 찾고 있습니다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algn="l"/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algn="l"/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게임 플레이 중에는 편안한 환경이 중요하므로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편의성과 편안함을 고려한 </a:t>
            </a:r>
            <a:r>
              <a:rPr lang="ko-KR" altLang="en-US" b="0" i="0" dirty="0" err="1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게이밍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의자와 헤드셋을 찾고 있습니다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algn="l"/>
            <a:endParaRPr lang="en-US" altLang="ko-KR" b="0" i="0" dirty="0"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algn="l"/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게임을 플레이하는 것뿐만 아니라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게임 스트리밍과 동영상 제작에도 관심이 있습니다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따라서 고품질의 마이크와 </a:t>
            </a:r>
            <a:r>
              <a:rPr lang="ko-KR" altLang="en-US" b="0" i="0" dirty="0" err="1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웹캠도</a:t>
            </a:r>
            <a:r>
              <a:rPr lang="ko-KR" altLang="en-US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필요합니다</a:t>
            </a:r>
            <a:r>
              <a:rPr lang="en-US" altLang="ko-KR" b="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algn="l"/>
            <a:endParaRPr lang="en-US" altLang="ko-KR" b="0" i="0" dirty="0"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99AD4-1761-4F02-88C8-499BFE358DED}"/>
              </a:ext>
            </a:extLst>
          </p:cNvPr>
          <p:cNvSpPr txBox="1"/>
          <p:nvPr/>
        </p:nvSpPr>
        <p:spPr>
          <a:xfrm>
            <a:off x="296425" y="231112"/>
            <a:ext cx="22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Persona</a:t>
            </a:r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DA676-7DB5-4830-8F6F-D456DD7EA02E}"/>
              </a:ext>
            </a:extLst>
          </p:cNvPr>
          <p:cNvSpPr txBox="1"/>
          <p:nvPr/>
        </p:nvSpPr>
        <p:spPr>
          <a:xfrm>
            <a:off x="864158" y="3808324"/>
            <a:ext cx="4173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니즈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자신에게 맞는 장비를 찾고 있습니다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대학생이라 돈이 많지 않아 가성비 위주의 장비를 원합니다 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스펙과 실사용감에 대한 정보를 찾고 있습니다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4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4096EA70-A1AF-4931-AEC0-CA086B044662}"/>
              </a:ext>
            </a:extLst>
          </p:cNvPr>
          <p:cNvSpPr/>
          <p:nvPr/>
        </p:nvSpPr>
        <p:spPr>
          <a:xfrm>
            <a:off x="715617" y="2449561"/>
            <a:ext cx="967410" cy="967410"/>
          </a:xfrm>
          <a:prstGeom prst="ellipse">
            <a:avLst/>
          </a:prstGeom>
          <a:solidFill>
            <a:srgbClr val="E7ECEF"/>
          </a:solidFill>
          <a:ln>
            <a:solidFill>
              <a:srgbClr val="E7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7D74D5-DCEC-4E00-818C-FA68D7D09BB5}"/>
              </a:ext>
            </a:extLst>
          </p:cNvPr>
          <p:cNvSpPr/>
          <p:nvPr/>
        </p:nvSpPr>
        <p:spPr>
          <a:xfrm>
            <a:off x="2050773" y="2449561"/>
            <a:ext cx="967410" cy="967410"/>
          </a:xfrm>
          <a:prstGeom prst="ellipse">
            <a:avLst/>
          </a:prstGeom>
          <a:solidFill>
            <a:srgbClr val="364954"/>
          </a:solidFill>
          <a:ln>
            <a:solidFill>
              <a:srgbClr val="E7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894163-BA75-4CA6-B391-B683D75421BA}"/>
              </a:ext>
            </a:extLst>
          </p:cNvPr>
          <p:cNvSpPr/>
          <p:nvPr/>
        </p:nvSpPr>
        <p:spPr>
          <a:xfrm>
            <a:off x="3385929" y="2449561"/>
            <a:ext cx="967410" cy="967410"/>
          </a:xfrm>
          <a:prstGeom prst="ellipse">
            <a:avLst/>
          </a:prstGeom>
          <a:solidFill>
            <a:srgbClr val="3A7594"/>
          </a:solidFill>
          <a:ln>
            <a:solidFill>
              <a:srgbClr val="E7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A21FA8B-B65E-4E36-A28D-348293857A80}"/>
              </a:ext>
            </a:extLst>
          </p:cNvPr>
          <p:cNvSpPr/>
          <p:nvPr/>
        </p:nvSpPr>
        <p:spPr>
          <a:xfrm>
            <a:off x="4721085" y="2449561"/>
            <a:ext cx="967410" cy="967410"/>
          </a:xfrm>
          <a:prstGeom prst="ellipse">
            <a:avLst/>
          </a:prstGeom>
          <a:solidFill>
            <a:srgbClr val="9D5DDA"/>
          </a:solidFill>
          <a:ln>
            <a:solidFill>
              <a:srgbClr val="E7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7B333-3CDB-4DA8-A895-64914B0705B9}"/>
              </a:ext>
            </a:extLst>
          </p:cNvPr>
          <p:cNvSpPr txBox="1"/>
          <p:nvPr/>
        </p:nvSpPr>
        <p:spPr>
          <a:xfrm>
            <a:off x="6503507" y="1684721"/>
            <a:ext cx="528761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타이포그래피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1200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스포카</a:t>
            </a:r>
            <a:r>
              <a:rPr lang="ko-KR" altLang="en-US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한 </a:t>
            </a:r>
            <a:r>
              <a:rPr lang="ko-KR" altLang="en-US" sz="1200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산스</a:t>
            </a:r>
            <a:r>
              <a:rPr lang="ko-KR" altLang="en-US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네오   </a:t>
            </a:r>
            <a:r>
              <a:rPr lang="ko-KR" altLang="en-US" sz="12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스포카</a:t>
            </a:r>
            <a:r>
              <a:rPr lang="ko-KR" altLang="en-US" sz="1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한 </a:t>
            </a:r>
            <a:r>
              <a:rPr lang="ko-KR" altLang="en-US" sz="1200" dirty="0" err="1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산스</a:t>
            </a:r>
            <a:r>
              <a:rPr lang="ko-KR" altLang="en-US" sz="1200" dirty="0"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네오 볼드</a:t>
            </a:r>
            <a:endParaRPr lang="en-US" altLang="ko-KR" sz="1200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스포카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한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산스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네오   </a:t>
            </a:r>
            <a:r>
              <a:rPr lang="ko-KR" altLang="en-US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스포카</a:t>
            </a:r>
            <a:r>
              <a:rPr lang="ko-KR" altLang="en-US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한 </a:t>
            </a:r>
            <a:r>
              <a:rPr lang="ko-KR" altLang="en-US" dirty="0" err="1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산스</a:t>
            </a:r>
            <a:r>
              <a:rPr lang="ko-KR" altLang="en-US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네오 라이트</a:t>
            </a:r>
            <a:endParaRPr lang="en-US" altLang="ko-KR" dirty="0">
              <a:latin typeface="Spoqa Han Sans Neo Light" panose="020B0300000000000000" pitchFamily="34" charset="-127"/>
              <a:ea typeface="Spoqa Han Sans Neo Light" panose="020B0300000000000000" pitchFamily="34" charset="-127"/>
            </a:endParaRPr>
          </a:p>
          <a:p>
            <a:r>
              <a:rPr lang="ko-KR" altLang="en-US" sz="2400" b="1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스포카</a:t>
            </a:r>
            <a:r>
              <a:rPr lang="ko-KR" altLang="en-US" sz="24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한 </a:t>
            </a:r>
            <a:r>
              <a:rPr lang="ko-KR" altLang="en-US" sz="2400" b="1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산스</a:t>
            </a:r>
            <a:r>
              <a:rPr lang="ko-KR" altLang="en-US" sz="24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네오</a:t>
            </a:r>
            <a:endParaRPr lang="en-US" altLang="ko-KR" sz="2400" b="1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sz="2400" b="1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en-US" altLang="ko-KR" sz="1200" i="0" dirty="0" err="1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Spoqa</a:t>
            </a:r>
            <a:r>
              <a:rPr lang="en-US" altLang="ko-KR" sz="1200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Han Sans Neo   </a:t>
            </a:r>
            <a:r>
              <a:rPr lang="en-US" altLang="ko-KR" sz="1200" i="0" dirty="0" err="1"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Spoqa</a:t>
            </a:r>
            <a:r>
              <a:rPr lang="en-US" altLang="ko-KR" sz="1200" i="0" dirty="0"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Han Sans Neo bold</a:t>
            </a:r>
            <a:endParaRPr lang="en-US" altLang="ko-KR" sz="1200" b="1" dirty="0"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  <a:p>
            <a:r>
              <a:rPr lang="en-US" altLang="ko-KR" i="0" dirty="0" err="1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Spoqa</a:t>
            </a:r>
            <a:r>
              <a:rPr lang="en-US" altLang="ko-KR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Han Sans Neo   </a:t>
            </a:r>
            <a:r>
              <a:rPr lang="en-US" altLang="ko-KR" i="0" dirty="0" err="1"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Spoqa</a:t>
            </a:r>
            <a:r>
              <a:rPr lang="en-US" altLang="ko-KR" i="0" dirty="0">
                <a:effectLst/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 Han Sans Neo </a:t>
            </a:r>
            <a:r>
              <a:rPr lang="en-US" altLang="ko-KR" dirty="0">
                <a:latin typeface="Spoqa Han Sans Neo Light" panose="020B0300000000000000" pitchFamily="34" charset="-127"/>
                <a:ea typeface="Spoqa Han Sans Neo Light" panose="020B0300000000000000" pitchFamily="34" charset="-127"/>
              </a:rPr>
              <a:t>light</a:t>
            </a:r>
          </a:p>
          <a:p>
            <a:r>
              <a:rPr lang="en-US" altLang="ko-KR" sz="2400" b="1" i="0" dirty="0" err="1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Spoqa</a:t>
            </a:r>
            <a:r>
              <a:rPr lang="en-US" altLang="ko-KR" sz="2400" b="1" i="0" dirty="0"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Han Sans Neo</a:t>
            </a:r>
          </a:p>
          <a:p>
            <a:endParaRPr lang="en-US" altLang="ko-KR" sz="3200" b="1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en-US" altLang="ko-KR" sz="12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1</a:t>
            </a:r>
            <a:r>
              <a:rPr lang="en-US" altLang="ko-KR" sz="14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2</a:t>
            </a:r>
            <a:r>
              <a:rPr lang="en-US" altLang="ko-KR" sz="16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3</a:t>
            </a:r>
            <a:r>
              <a:rPr lang="en-US" altLang="ko-KR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4</a:t>
            </a:r>
            <a:r>
              <a:rPr lang="en-US" altLang="ko-KR" sz="20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5</a:t>
            </a:r>
            <a:r>
              <a:rPr lang="en-US" altLang="ko-KR" sz="24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6</a:t>
            </a:r>
            <a:r>
              <a:rPr lang="en-US" altLang="ko-KR" sz="28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7</a:t>
            </a:r>
            <a:r>
              <a:rPr lang="en-US" altLang="ko-KR" sz="32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8</a:t>
            </a:r>
            <a:r>
              <a:rPr lang="en-US" altLang="ko-KR" sz="3600" b="1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9</a:t>
            </a:r>
            <a:endParaRPr lang="en-US" altLang="ko-KR" sz="1200" b="1" i="0" dirty="0"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E1E3A-C624-45B2-9D27-1903439EDFE0}"/>
              </a:ext>
            </a:extLst>
          </p:cNvPr>
          <p:cNvSpPr txBox="1"/>
          <p:nvPr/>
        </p:nvSpPr>
        <p:spPr>
          <a:xfrm>
            <a:off x="889419" y="3531344"/>
            <a:ext cx="82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배경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1F691B-D28D-450B-A598-DEE80D1AB6BA}"/>
              </a:ext>
            </a:extLst>
          </p:cNvPr>
          <p:cNvSpPr txBox="1"/>
          <p:nvPr/>
        </p:nvSpPr>
        <p:spPr>
          <a:xfrm>
            <a:off x="2198074" y="3515494"/>
            <a:ext cx="66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메인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92F790-6C7D-41EE-8A31-9C34690148C5}"/>
              </a:ext>
            </a:extLst>
          </p:cNvPr>
          <p:cNvSpPr txBox="1"/>
          <p:nvPr/>
        </p:nvSpPr>
        <p:spPr>
          <a:xfrm>
            <a:off x="3584467" y="3515494"/>
            <a:ext cx="57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E5C07-1BE0-4A02-AB4D-2E03E45367FD}"/>
              </a:ext>
            </a:extLst>
          </p:cNvPr>
          <p:cNvSpPr txBox="1"/>
          <p:nvPr/>
        </p:nvSpPr>
        <p:spPr>
          <a:xfrm>
            <a:off x="4807506" y="3515494"/>
            <a:ext cx="79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hover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6014F3-6FCF-427B-9B68-10935403FB6A}"/>
              </a:ext>
            </a:extLst>
          </p:cNvPr>
          <p:cNvSpPr txBox="1"/>
          <p:nvPr/>
        </p:nvSpPr>
        <p:spPr>
          <a:xfrm>
            <a:off x="2632668" y="1453888"/>
            <a:ext cx="107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color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084B67-3AE7-4515-A1ED-ABFC49BF58C7}"/>
              </a:ext>
            </a:extLst>
          </p:cNvPr>
          <p:cNvSpPr/>
          <p:nvPr/>
        </p:nvSpPr>
        <p:spPr>
          <a:xfrm>
            <a:off x="3416576" y="4015049"/>
            <a:ext cx="967410" cy="967410"/>
          </a:xfrm>
          <a:prstGeom prst="ellipse">
            <a:avLst/>
          </a:prstGeom>
          <a:solidFill>
            <a:srgbClr val="0059FF"/>
          </a:solidFill>
          <a:ln>
            <a:solidFill>
              <a:srgbClr val="E7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Black Han Sans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B71E4-1176-478E-BE97-93A7495BDBC8}"/>
              </a:ext>
            </a:extLst>
          </p:cNvPr>
          <p:cNvSpPr txBox="1"/>
          <p:nvPr/>
        </p:nvSpPr>
        <p:spPr>
          <a:xfrm>
            <a:off x="3508602" y="5080982"/>
            <a:ext cx="72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sub2</a:t>
            </a:r>
          </a:p>
        </p:txBody>
      </p:sp>
    </p:spTree>
    <p:extLst>
      <p:ext uri="{BB962C8B-B14F-4D97-AF65-F5344CB8AC3E}">
        <p14:creationId xmlns:p14="http://schemas.microsoft.com/office/powerpoint/2010/main" val="142983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8B97C3-BBF4-42D9-BAEC-155B261B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112" y="1256295"/>
            <a:ext cx="2160000" cy="216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85CCC2-1BB9-449F-9016-E05BA2B0B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57" y="3409882"/>
            <a:ext cx="216000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A776D7-7DED-4242-A9C0-05048232D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00" y="3395429"/>
            <a:ext cx="2160000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24919C-D767-43EC-9FE0-8D4A524A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857" y="3395429"/>
            <a:ext cx="2160000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D91DFF-0437-4AFE-B8DF-42CE0FDBF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12" y="1256295"/>
            <a:ext cx="2160000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D1105D-656F-4A61-B4E8-C6DBC3AB9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43" y="3433666"/>
            <a:ext cx="2160000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C4F82F-0F82-49A6-899B-D76DDDE42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12" y="125629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84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BE3E9E-92CB-4085-8476-0B312126D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00" y="844062"/>
            <a:ext cx="2558975" cy="2558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68C23-21E9-48A8-BC0B-DCE3E156F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34" y="1683164"/>
            <a:ext cx="3105569" cy="1745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7228BF-CD0C-44B7-81F5-C3C809116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03" y="940660"/>
            <a:ext cx="3105569" cy="24883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03F5E5-7D67-4FA8-866F-E49BD51FB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42" y="3428998"/>
            <a:ext cx="3392157" cy="20850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12A172-3D83-40E4-8380-CDAA09002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184" y="3428999"/>
            <a:ext cx="2442319" cy="24423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BB7B77-7605-4507-B5F8-9431CE5A7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03" y="3428998"/>
            <a:ext cx="324316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9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406B5-A982-4013-AD69-4A8F05519E2F}"/>
              </a:ext>
            </a:extLst>
          </p:cNvPr>
          <p:cNvSpPr txBox="1"/>
          <p:nvPr/>
        </p:nvSpPr>
        <p:spPr>
          <a:xfrm>
            <a:off x="241160" y="200967"/>
            <a:ext cx="128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Spoqa Han Sans Neo" panose="020B0500000000000000" pitchFamily="34" charset="-127"/>
                <a:ea typeface="Spoqa Han Sans Neo" panose="020B0500000000000000" pitchFamily="34" charset="-127"/>
                <a:cs typeface="Pretendard SemiBold" panose="02000703000000020004" pitchFamily="50" charset="-127"/>
              </a:rPr>
              <a:t>Reference</a:t>
            </a:r>
            <a:endParaRPr lang="ko-KR" altLang="en-US" sz="1800" dirty="0">
              <a:latin typeface="Spoqa Han Sans Neo" panose="020B0500000000000000" pitchFamily="34" charset="-127"/>
              <a:ea typeface="Spoqa Han Sans Neo" panose="020B0500000000000000" pitchFamily="34" charset="-127"/>
              <a:cs typeface="Pretendard SemiBold" panose="0200070300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C55CA-033A-4EF9-8C75-5DC7837C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04" y="0"/>
            <a:ext cx="3134192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714C4E-5C70-4953-8E53-2F53659E7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245" y="0"/>
            <a:ext cx="3965595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8F8D9C-6B26-4610-B24E-B659E34F4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94" y="653143"/>
            <a:ext cx="3877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7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811EFF3-D853-41F4-A6F6-9086123A7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59" y="0"/>
            <a:ext cx="2889314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699805-B067-4D89-A200-E1307FB7B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29" y="0"/>
            <a:ext cx="180022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20D02-B941-4DE9-9D79-17FCBA2606C2}"/>
              </a:ext>
            </a:extLst>
          </p:cNvPr>
          <p:cNvSpPr txBox="1"/>
          <p:nvPr/>
        </p:nvSpPr>
        <p:spPr>
          <a:xfrm>
            <a:off x="261257" y="2090057"/>
            <a:ext cx="18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일러스트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85524-2BF0-4F6B-B080-09FD52485C58}"/>
              </a:ext>
            </a:extLst>
          </p:cNvPr>
          <p:cNvSpPr txBox="1"/>
          <p:nvPr/>
        </p:nvSpPr>
        <p:spPr>
          <a:xfrm>
            <a:off x="5363437" y="2091732"/>
            <a:ext cx="18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포토샵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77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112C09-E243-43E4-B268-ABD8C9F3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32" y="0"/>
            <a:ext cx="360045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E0FDE2-62BC-41A3-9210-5714B65B8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20" y="0"/>
            <a:ext cx="3600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9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A0FEEE-5644-4E0C-8988-CFD6CBDB0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37" y="0"/>
            <a:ext cx="360045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53980B-F388-43A1-B74F-E9EBB721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90" y="0"/>
            <a:ext cx="3600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3C7B1-E230-4B11-AC5F-49492368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6"/>
            <a:ext cx="10353762" cy="97045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기획 배경</a:t>
            </a:r>
            <a:r>
              <a:rPr lang="en-US" altLang="ko-KR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475BC-EF17-49F3-A4D8-EE8D510473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유튜브나 쇼핑몰은 많지만 컴퓨터 주변기기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모니터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키보드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마우스 등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을 주로 다루는 사이트가 없음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36900" indent="0">
              <a:buNone/>
            </a:pP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36900" indent="0">
              <a:buNone/>
            </a:pP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목적에 맞는 장비를 사용하고 싶은데 가이드나 </a:t>
            </a:r>
            <a:r>
              <a:rPr lang="ko-KR" altLang="en-US" sz="1800" dirty="0" err="1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설명글이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많지 않음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36900" indent="0">
              <a:buNone/>
            </a:pP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36900" indent="0">
              <a:buNone/>
            </a:pPr>
            <a:endParaRPr lang="ko-KR" altLang="en-US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BDFD74-5225-4DFF-AD1A-621CBB7CE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710" y="1732448"/>
            <a:ext cx="506466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컴퓨터의 주요부품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(CPU, GPU,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메인보드 등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이 아닌 주변기기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모니터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키보드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마우스 등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를 주로 함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36900" indent="0">
              <a:buNone/>
            </a:pP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36900" indent="0">
              <a:buNone/>
            </a:pP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목적에 따라 장비를 고를 수 있는 정보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가이드 제공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36900" indent="0">
              <a:buNone/>
            </a:pP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36900" indent="0">
              <a:buNone/>
            </a:pP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한눈에 볼 수 있는 특징 카테고리</a:t>
            </a:r>
          </a:p>
        </p:txBody>
      </p:sp>
    </p:spTree>
    <p:extLst>
      <p:ext uri="{BB962C8B-B14F-4D97-AF65-F5344CB8AC3E}">
        <p14:creationId xmlns:p14="http://schemas.microsoft.com/office/powerpoint/2010/main" val="191521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607356-C782-4B1D-8B2B-A8A95EEE1C73}"/>
              </a:ext>
            </a:extLst>
          </p:cNvPr>
          <p:cNvSpPr txBox="1"/>
          <p:nvPr/>
        </p:nvSpPr>
        <p:spPr>
          <a:xfrm>
            <a:off x="1414724" y="1720840"/>
            <a:ext cx="93625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디지털 환경의 고급화와 맞춤화 추세에 따라 고성능 키보드와 마우스에 대한 관심이 증가하고 있다.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최신 기술이 적용된 이들 제품은 다양한 이유로 컴퓨터 사용자들을 사로잡고 있다. 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우선 게임을 즐기는 사람들이 많아지면서 게임에 필요한 정밀도, 반응 속도, 편의성 등을 높여주는 고성능 입력장치에 대한 수요가 증가했다. 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또한 원격 근무나 온라인 학습 등을 하는 사람들이 많아지면서 집에서도 편안하고 생산적으로 일하거나 공부할 수 있도록 도와주는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인체공학적이고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다기능적인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입력장치에 대한 관심이 높아졌다.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디자인이나 영상 편집 등의 작업을 하는 사람들이 늘어난 것도 요인이다. 이로 인해 작업의 효율성과 품질을 높여주는 고성능 입력장치에 대한 필요성도 증가했다.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096CD-FE80-4A56-82EF-CC01C8AFE787}"/>
              </a:ext>
            </a:extLst>
          </p:cNvPr>
          <p:cNvSpPr txBox="1"/>
          <p:nvPr/>
        </p:nvSpPr>
        <p:spPr>
          <a:xfrm>
            <a:off x="7475974" y="5898383"/>
            <a:ext cx="5895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ko-KR" altLang="en-US" sz="1200" b="0" i="0" strike="noStrike" dirty="0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주간 조선 </a:t>
            </a:r>
            <a:r>
              <a:rPr lang="ko-KR" altLang="en-US" sz="1200" b="0" i="0" strike="noStrike" dirty="0" err="1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류한석</a:t>
            </a:r>
            <a:r>
              <a:rPr lang="ko-KR" altLang="en-US" sz="1200" b="0" i="0" strike="noStrike" dirty="0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en-US" altLang="ko-KR" sz="1200" b="0" i="0" dirty="0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2023.08.02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https://weekly.chosun.com/news/articleView.html?idxno=27938</a:t>
            </a:r>
            <a:endParaRPr lang="ko-KR" altLang="en-US" sz="1200" dirty="0">
              <a:solidFill>
                <a:schemeClr val="tx1">
                  <a:lumMod val="75000"/>
                </a:schemeClr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14786-BB6F-4E08-90F1-B56FB5C8AC44}"/>
              </a:ext>
            </a:extLst>
          </p:cNvPr>
          <p:cNvSpPr txBox="1"/>
          <p:nvPr/>
        </p:nvSpPr>
        <p:spPr>
          <a:xfrm>
            <a:off x="61468" y="150946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Background-1</a:t>
            </a:r>
            <a:endParaRPr lang="ko-KR" altLang="en-US" sz="1400" dirty="0">
              <a:solidFill>
                <a:schemeClr val="tx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14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25F3D-CE92-4D75-A824-8250A90D0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766" y="1732449"/>
            <a:ext cx="5868527" cy="4058750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타자기를 닮은 특유의 소리와 독특한 손맛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묵직하면서도 튼튼한 내구성을 갖춘 기계식 키보드가 다시 뜨고 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</a:p>
          <a:p>
            <a:pPr marL="36900" indent="0">
              <a:buNone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몇 년 전부터 소수의 컴퓨터 애호가들에게 인기를 끌었는데 최근에는 상품이 다양해지면서 개성을 중시하는 직장인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PC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게임 마니아들을 중심으로 좋은 반응을 얻고 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marL="36900" indent="0">
              <a:buNone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 지난해 판매된 기계식 키보드 거래액이 전년 대비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60%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증가했다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상대적으로 고가의 기계식 키보드가 인기를 끌면서 키보드 카테고리의 고객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1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인당 평균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구매객단가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역시 같은 기간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15%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증가했다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marL="36900" indent="0">
              <a:buNone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기존에 잘 알려지지 않았던 기계식 키보드가 최근 대중들에게 널리 사랑받게 된 이유가 무엇일까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권 매니저는 코로나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19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팬데믹을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원인으로 짚었다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그는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"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팬데믹으로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인해 재택근무가 자리 잡으면서 집을 혼자만의 사무실로 만드는 사람이 많았다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"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며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"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기계식 키보드는 편안한 타이핑 경험을 주고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오타를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줄여주기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때문에 작업 효율성이 높아 직장인들이 선호한다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"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고 말했다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marL="36900" indent="0">
              <a:buNone/>
            </a:pPr>
            <a:endParaRPr lang="en-US" altLang="ko-KR" sz="1600" dirty="0">
              <a:solidFill>
                <a:schemeClr val="tx1"/>
              </a:solidFill>
              <a:effectLst/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944C10-9B16-4795-867D-C30992416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709" y="1732449"/>
            <a:ext cx="5868527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PC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나 노트북의 사용 시간이 늘어나면서 마우스를 쥐고 있는 시간도 길어졌습니다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marL="36900" indent="0">
              <a:buNone/>
            </a:pP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그런데 마우스를 오래 사용하다 보면 손목이 저리거나 통증이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느껴지기도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합니다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marL="36900" indent="0">
              <a:buNone/>
            </a:pP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마우스 제조사는 이런 불편을 해소하기 위해 다양한 디자인을 적용합니다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대표적인 것이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버티컬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마우스입니다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marL="36900" indent="0">
              <a:buNone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손목 터널 증후군은 물론 손목 통증으로 인한 작업 효율 저하도 방지할 수 있죠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</a:p>
          <a:p>
            <a:pPr marL="36900" indent="0">
              <a:buNone/>
            </a:pP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PC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를 오래 사용하거나 손목 통증을 느끼고 있다면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버티컬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마우스를 사용하는 것이 좋습니다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DD033-7DF1-4090-A28A-32E7E6AF0E30}"/>
              </a:ext>
            </a:extLst>
          </p:cNvPr>
          <p:cNvSpPr txBox="1"/>
          <p:nvPr/>
        </p:nvSpPr>
        <p:spPr>
          <a:xfrm>
            <a:off x="2301620" y="5928526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매일경제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박주홍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2024-03-06 https://www.mk.co.kr/news/economy/10953084</a:t>
            </a:r>
            <a:endParaRPr lang="ko-KR" altLang="en-US" sz="1200" dirty="0">
              <a:solidFill>
                <a:schemeClr val="tx1">
                  <a:lumMod val="75000"/>
                </a:schemeClr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A5988-A3AC-4AE0-828F-47AE6B03B7AE}"/>
              </a:ext>
            </a:extLst>
          </p:cNvPr>
          <p:cNvSpPr txBox="1"/>
          <p:nvPr/>
        </p:nvSpPr>
        <p:spPr>
          <a:xfrm>
            <a:off x="9827836" y="5928527"/>
            <a:ext cx="431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IT</a:t>
            </a:r>
            <a:r>
              <a:rPr lang="ko-KR" altLang="en-US" sz="1200" b="0" i="0" dirty="0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동아 </a:t>
            </a:r>
            <a:r>
              <a:rPr lang="ko-KR" altLang="en-US" sz="1200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한만혁</a:t>
            </a:r>
            <a:r>
              <a:rPr lang="ko-KR" altLang="en-US" sz="1200" b="0" i="0" dirty="0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en-US" altLang="ko-KR" sz="1200" b="0" i="0" dirty="0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2024.03.05 </a:t>
            </a:r>
          </a:p>
          <a:p>
            <a:r>
              <a:rPr lang="en-US" altLang="ko-KR" sz="1200" b="0" i="0" dirty="0">
                <a:solidFill>
                  <a:schemeClr val="tx1">
                    <a:lumMod val="75000"/>
                  </a:schemeClr>
                </a:solidFill>
                <a:effectLst/>
                <a:latin typeface="Spoqa Han Sans Neo" panose="020B0500000000000000" pitchFamily="34" charset="-127"/>
                <a:ea typeface="Spoqa Han Sans Neo" panose="020B0500000000000000" pitchFamily="34" charset="-127"/>
              </a:rPr>
              <a:t>https://it.donga.com/105045/</a:t>
            </a:r>
            <a:endParaRPr lang="ko-KR" altLang="en-US" sz="1200" dirty="0">
              <a:solidFill>
                <a:schemeClr val="tx1">
                  <a:lumMod val="75000"/>
                </a:schemeClr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804A7-62EB-429C-A2DC-99EE29834119}"/>
              </a:ext>
            </a:extLst>
          </p:cNvPr>
          <p:cNvSpPr txBox="1"/>
          <p:nvPr/>
        </p:nvSpPr>
        <p:spPr>
          <a:xfrm>
            <a:off x="105766" y="160994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Background-1</a:t>
            </a:r>
            <a:endParaRPr lang="ko-KR" altLang="en-US" sz="1400" dirty="0">
              <a:solidFill>
                <a:schemeClr val="tx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94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20C31-20FF-46E1-B8A1-6F143278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주요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D0023-1FD2-4C32-9C76-FA2422ABB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모니터</a:t>
            </a:r>
            <a:r>
              <a:rPr lang="en-US" altLang="ko-KR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키보드</a:t>
            </a:r>
            <a:r>
              <a:rPr lang="en-US" altLang="ko-KR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마우스 등 주변기기 소개 리뷰</a:t>
            </a:r>
            <a:endParaRPr lang="en-US" altLang="ko-KR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장비 카테고리 세분화</a:t>
            </a:r>
            <a:endParaRPr lang="en-US" altLang="ko-KR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특이한 제품소개</a:t>
            </a:r>
            <a:endParaRPr lang="en-US" altLang="ko-KR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할인 정보</a:t>
            </a:r>
            <a:endParaRPr lang="en-US" altLang="ko-KR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유저리뷰</a:t>
            </a:r>
            <a:endParaRPr lang="en-US" altLang="ko-KR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비디오 리뷰</a:t>
            </a:r>
            <a:endParaRPr lang="en-US" altLang="ko-KR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목적에 맞는 장비 찾기 가이드</a:t>
            </a:r>
            <a:endParaRPr lang="en-US" altLang="ko-KR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비슷한 가격대 제품 비교</a:t>
            </a:r>
            <a:endParaRPr lang="en-US" altLang="ko-KR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24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C9F4A-4643-4240-BE52-90FB6180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KEY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WORD</a:t>
            </a:r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4F8FF-A376-4151-835A-2D816663B54A}"/>
              </a:ext>
            </a:extLst>
          </p:cNvPr>
          <p:cNvSpPr txBox="1"/>
          <p:nvPr/>
        </p:nvSpPr>
        <p:spPr>
          <a:xfrm>
            <a:off x="5430880" y="1840684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주변기기</a:t>
            </a:r>
            <a:endParaRPr lang="en-US" altLang="ko-KR" sz="24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EB961-55A2-48BB-850D-2E207EDDD186}"/>
              </a:ext>
            </a:extLst>
          </p:cNvPr>
          <p:cNvSpPr txBox="1"/>
          <p:nvPr/>
        </p:nvSpPr>
        <p:spPr>
          <a:xfrm>
            <a:off x="8810492" y="266092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가이드</a:t>
            </a:r>
            <a:endParaRPr lang="en-US" altLang="ko-KR" sz="20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A2F8C-5168-4799-9225-E1F6DD201E87}"/>
              </a:ext>
            </a:extLst>
          </p:cNvPr>
          <p:cNvSpPr txBox="1"/>
          <p:nvPr/>
        </p:nvSpPr>
        <p:spPr>
          <a:xfrm>
            <a:off x="5768025" y="2662305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리뷰</a:t>
            </a:r>
            <a:endParaRPr lang="en-US" altLang="ko-KR" sz="20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D552B-FAB2-4261-85FB-92130F3A0907}"/>
              </a:ext>
            </a:extLst>
          </p:cNvPr>
          <p:cNvSpPr txBox="1"/>
          <p:nvPr/>
        </p:nvSpPr>
        <p:spPr>
          <a:xfrm>
            <a:off x="2725558" y="2676123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장비</a:t>
            </a:r>
            <a:endParaRPr lang="en-US" altLang="ko-KR" sz="20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0FB7C-1854-4BC4-BC30-1A657192B597}"/>
              </a:ext>
            </a:extLst>
          </p:cNvPr>
          <p:cNvSpPr txBox="1"/>
          <p:nvPr/>
        </p:nvSpPr>
        <p:spPr>
          <a:xfrm>
            <a:off x="1973429" y="34290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사무용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88161-F3AD-43FD-86BD-C37219202480}"/>
              </a:ext>
            </a:extLst>
          </p:cNvPr>
          <p:cNvSpPr txBox="1"/>
          <p:nvPr/>
        </p:nvSpPr>
        <p:spPr>
          <a:xfrm>
            <a:off x="3381506" y="342900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게이밍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0C807-C1C4-41F3-8293-05C532A6B425}"/>
              </a:ext>
            </a:extLst>
          </p:cNvPr>
          <p:cNvSpPr txBox="1"/>
          <p:nvPr/>
        </p:nvSpPr>
        <p:spPr>
          <a:xfrm>
            <a:off x="1973428" y="3951604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모니터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224CFC-2C4B-43D1-976A-C1C480BD2DC1}"/>
              </a:ext>
            </a:extLst>
          </p:cNvPr>
          <p:cNvSpPr txBox="1"/>
          <p:nvPr/>
        </p:nvSpPr>
        <p:spPr>
          <a:xfrm>
            <a:off x="3381506" y="3957465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키보드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62512-069C-495E-AFC8-9133125C11DC}"/>
              </a:ext>
            </a:extLst>
          </p:cNvPr>
          <p:cNvSpPr txBox="1"/>
          <p:nvPr/>
        </p:nvSpPr>
        <p:spPr>
          <a:xfrm>
            <a:off x="1973429" y="448593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마우스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34C2C-B63E-40B7-AF61-D790ABE05BFE}"/>
              </a:ext>
            </a:extLst>
          </p:cNvPr>
          <p:cNvSpPr txBox="1"/>
          <p:nvPr/>
        </p:nvSpPr>
        <p:spPr>
          <a:xfrm>
            <a:off x="3381507" y="4497508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헤드셋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1A165-39D4-4BF4-B78B-C9828BAB549D}"/>
              </a:ext>
            </a:extLst>
          </p:cNvPr>
          <p:cNvSpPr txBox="1"/>
          <p:nvPr/>
        </p:nvSpPr>
        <p:spPr>
          <a:xfrm>
            <a:off x="1973427" y="502025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스피커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F0D64-188E-4770-8CDF-D096B3E5ACEB}"/>
              </a:ext>
            </a:extLst>
          </p:cNvPr>
          <p:cNvSpPr txBox="1"/>
          <p:nvPr/>
        </p:nvSpPr>
        <p:spPr>
          <a:xfrm>
            <a:off x="3381505" y="503607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인체공학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2AA7B-4129-42EE-8B9F-A7A9D58A77ED}"/>
              </a:ext>
            </a:extLst>
          </p:cNvPr>
          <p:cNvSpPr txBox="1"/>
          <p:nvPr/>
        </p:nvSpPr>
        <p:spPr>
          <a:xfrm>
            <a:off x="1973427" y="5554418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하이엔드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CEB3F3-99DD-43B0-A043-69923DB7590B}"/>
              </a:ext>
            </a:extLst>
          </p:cNvPr>
          <p:cNvSpPr txBox="1"/>
          <p:nvPr/>
        </p:nvSpPr>
        <p:spPr>
          <a:xfrm>
            <a:off x="5015896" y="3422371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실사용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C0D7A-6DBA-414C-99AC-406756A85D7F}"/>
              </a:ext>
            </a:extLst>
          </p:cNvPr>
          <p:cNvSpPr txBox="1"/>
          <p:nvPr/>
        </p:nvSpPr>
        <p:spPr>
          <a:xfrm>
            <a:off x="6423973" y="342237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정보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883583-3C17-4F58-8695-9A491FB22901}"/>
              </a:ext>
            </a:extLst>
          </p:cNvPr>
          <p:cNvSpPr txBox="1"/>
          <p:nvPr/>
        </p:nvSpPr>
        <p:spPr>
          <a:xfrm>
            <a:off x="5015895" y="3951604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영상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1A639-0674-4551-B51D-A169AA510A24}"/>
              </a:ext>
            </a:extLst>
          </p:cNvPr>
          <p:cNvSpPr txBox="1"/>
          <p:nvPr/>
        </p:nvSpPr>
        <p:spPr>
          <a:xfrm>
            <a:off x="6423972" y="3947434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성능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42F275-6242-4EA4-8FC7-074D5F6565F6}"/>
              </a:ext>
            </a:extLst>
          </p:cNvPr>
          <p:cNvSpPr txBox="1"/>
          <p:nvPr/>
        </p:nvSpPr>
        <p:spPr>
          <a:xfrm>
            <a:off x="5015895" y="4480837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디자인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F4783D-E934-4F02-BCBE-7815FDDC7185}"/>
              </a:ext>
            </a:extLst>
          </p:cNvPr>
          <p:cNvSpPr txBox="1"/>
          <p:nvPr/>
        </p:nvSpPr>
        <p:spPr>
          <a:xfrm>
            <a:off x="6423972" y="4472497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가격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43307B-3F6B-4BA5-A7A4-393D9E3F5C17}"/>
              </a:ext>
            </a:extLst>
          </p:cNvPr>
          <p:cNvSpPr txBox="1"/>
          <p:nvPr/>
        </p:nvSpPr>
        <p:spPr>
          <a:xfrm>
            <a:off x="8058363" y="3422371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기초정보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13877-B241-4C84-A747-CF49E0FE78DA}"/>
              </a:ext>
            </a:extLst>
          </p:cNvPr>
          <p:cNvSpPr txBox="1"/>
          <p:nvPr/>
        </p:nvSpPr>
        <p:spPr>
          <a:xfrm>
            <a:off x="9702083" y="34323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용도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6EE922-44C3-4513-AE43-B2C2CD92B2B9}"/>
              </a:ext>
            </a:extLst>
          </p:cNvPr>
          <p:cNvSpPr txBox="1"/>
          <p:nvPr/>
        </p:nvSpPr>
        <p:spPr>
          <a:xfrm>
            <a:off x="8058363" y="3957465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가성비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FBA661-A7AF-4753-9C72-9F897D78553F}"/>
              </a:ext>
            </a:extLst>
          </p:cNvPr>
          <p:cNvSpPr txBox="1"/>
          <p:nvPr/>
        </p:nvSpPr>
        <p:spPr>
          <a:xfrm>
            <a:off x="9702083" y="3972864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카테고리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442A06-BD4E-4B19-B29C-88ADAB754B9F}"/>
              </a:ext>
            </a:extLst>
          </p:cNvPr>
          <p:cNvSpPr txBox="1"/>
          <p:nvPr/>
        </p:nvSpPr>
        <p:spPr>
          <a:xfrm>
            <a:off x="8058361" y="4480837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설명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996EE7-03D7-4C59-89D2-229BBA802BEC}"/>
              </a:ext>
            </a:extLst>
          </p:cNvPr>
          <p:cNvSpPr txBox="1"/>
          <p:nvPr/>
        </p:nvSpPr>
        <p:spPr>
          <a:xfrm>
            <a:off x="5009606" y="501007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디테일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196955-FE5E-429B-AC76-732A0FF0920E}"/>
              </a:ext>
            </a:extLst>
          </p:cNvPr>
          <p:cNvSpPr txBox="1"/>
          <p:nvPr/>
        </p:nvSpPr>
        <p:spPr>
          <a:xfrm>
            <a:off x="9704245" y="444777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입문</a:t>
            </a:r>
            <a:r>
              <a:rPr lang="en-US" altLang="ko-KR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</a:t>
            </a:r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초보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D52B3C-8B65-4B7E-8F25-618A055F6DAB}"/>
              </a:ext>
            </a:extLst>
          </p:cNvPr>
          <p:cNvSpPr txBox="1"/>
          <p:nvPr/>
        </p:nvSpPr>
        <p:spPr>
          <a:xfrm>
            <a:off x="8058363" y="5006252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친화적</a:t>
            </a:r>
            <a:endParaRPr lang="en-US" altLang="ko-KR" sz="16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26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7AF54-6E69-44BA-A6BF-925BD8A80957}"/>
              </a:ext>
            </a:extLst>
          </p:cNvPr>
          <p:cNvSpPr txBox="1"/>
          <p:nvPr/>
        </p:nvSpPr>
        <p:spPr>
          <a:xfrm>
            <a:off x="546651" y="343441"/>
            <a:ext cx="667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포지셔닝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9E47C41-0329-4729-8FFC-908AD57E1AEB}"/>
              </a:ext>
            </a:extLst>
          </p:cNvPr>
          <p:cNvCxnSpPr>
            <a:cxnSpLocks/>
          </p:cNvCxnSpPr>
          <p:nvPr/>
        </p:nvCxnSpPr>
        <p:spPr>
          <a:xfrm>
            <a:off x="5645426" y="1470991"/>
            <a:ext cx="3312" cy="435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57F16F-6E73-4737-BB6C-E28DD6033C8B}"/>
              </a:ext>
            </a:extLst>
          </p:cNvPr>
          <p:cNvCxnSpPr>
            <a:cxnSpLocks/>
          </p:cNvCxnSpPr>
          <p:nvPr/>
        </p:nvCxnSpPr>
        <p:spPr>
          <a:xfrm>
            <a:off x="2589142" y="3647660"/>
            <a:ext cx="6251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28A32A-8426-4C43-BE5C-6EC749570C71}"/>
              </a:ext>
            </a:extLst>
          </p:cNvPr>
          <p:cNvSpPr txBox="1"/>
          <p:nvPr/>
        </p:nvSpPr>
        <p:spPr>
          <a:xfrm>
            <a:off x="5237922" y="864992"/>
            <a:ext cx="95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전문적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41172-EF03-4260-AD49-765335EC9926}"/>
              </a:ext>
            </a:extLst>
          </p:cNvPr>
          <p:cNvSpPr txBox="1"/>
          <p:nvPr/>
        </p:nvSpPr>
        <p:spPr>
          <a:xfrm>
            <a:off x="5237922" y="5946628"/>
            <a:ext cx="95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일반적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53504-B440-4B88-9A2B-13F3DB5C6BFE}"/>
              </a:ext>
            </a:extLst>
          </p:cNvPr>
          <p:cNvSpPr txBox="1"/>
          <p:nvPr/>
        </p:nvSpPr>
        <p:spPr>
          <a:xfrm>
            <a:off x="1598544" y="3462994"/>
            <a:ext cx="95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이론적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F9F89-625B-44F1-9D2B-65731C8377E7}"/>
              </a:ext>
            </a:extLst>
          </p:cNvPr>
          <p:cNvSpPr txBox="1"/>
          <p:nvPr/>
        </p:nvSpPr>
        <p:spPr>
          <a:xfrm>
            <a:off x="8794472" y="3462994"/>
            <a:ext cx="95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실용적</a:t>
            </a:r>
            <a:endParaRPr lang="en-US" altLang="ko-KR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3F3E25-4A9C-445A-AF6E-18FFFDA24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51" y="4239412"/>
            <a:ext cx="11430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9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FB0287B-ED6C-453E-B271-B7CAC5A376F7}"/>
              </a:ext>
            </a:extLst>
          </p:cNvPr>
          <p:cNvSpPr/>
          <p:nvPr/>
        </p:nvSpPr>
        <p:spPr>
          <a:xfrm>
            <a:off x="1951057" y="2140297"/>
            <a:ext cx="1517300" cy="4220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홈 화면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5CDD68-EE96-42DA-86BF-178EBA44E786}"/>
              </a:ext>
            </a:extLst>
          </p:cNvPr>
          <p:cNvSpPr/>
          <p:nvPr/>
        </p:nvSpPr>
        <p:spPr>
          <a:xfrm>
            <a:off x="4227008" y="2150345"/>
            <a:ext cx="1517300" cy="4220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리뷰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8AF66F4-99C0-4FA6-8714-6C7824F4B3E1}"/>
              </a:ext>
            </a:extLst>
          </p:cNvPr>
          <p:cNvSpPr/>
          <p:nvPr/>
        </p:nvSpPr>
        <p:spPr>
          <a:xfrm>
            <a:off x="6447692" y="2140298"/>
            <a:ext cx="1621133" cy="4220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카테고리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/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검색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/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가이드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B431B01-4998-4D74-9FC8-D74F43A93127}"/>
              </a:ext>
            </a:extLst>
          </p:cNvPr>
          <p:cNvSpPr/>
          <p:nvPr/>
        </p:nvSpPr>
        <p:spPr>
          <a:xfrm>
            <a:off x="8723644" y="2140297"/>
            <a:ext cx="1517300" cy="4220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로그인</a:t>
            </a:r>
            <a:r>
              <a:rPr lang="en-US" altLang="ko-KR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/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회원가입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D671C-18EF-4161-8A9D-A89968CB2BDB}"/>
              </a:ext>
            </a:extLst>
          </p:cNvPr>
          <p:cNvSpPr txBox="1"/>
          <p:nvPr/>
        </p:nvSpPr>
        <p:spPr>
          <a:xfrm>
            <a:off x="1951057" y="2944167"/>
            <a:ext cx="151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제품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C62A4-0BF0-4AC8-9D80-07B4E675563C}"/>
              </a:ext>
            </a:extLst>
          </p:cNvPr>
          <p:cNvSpPr txBox="1"/>
          <p:nvPr/>
        </p:nvSpPr>
        <p:spPr>
          <a:xfrm>
            <a:off x="4227008" y="2965938"/>
            <a:ext cx="151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유저 리뷰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6E6D55-CCC6-4B9F-A6C3-EFA3B4571715}"/>
              </a:ext>
            </a:extLst>
          </p:cNvPr>
          <p:cNvSpPr txBox="1"/>
          <p:nvPr/>
        </p:nvSpPr>
        <p:spPr>
          <a:xfrm>
            <a:off x="4227008" y="3728832"/>
            <a:ext cx="151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영상 리뷰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DA174-36E7-489F-BD9C-A324EB5130D8}"/>
              </a:ext>
            </a:extLst>
          </p:cNvPr>
          <p:cNvSpPr txBox="1"/>
          <p:nvPr/>
        </p:nvSpPr>
        <p:spPr>
          <a:xfrm>
            <a:off x="4227008" y="4491726"/>
            <a:ext cx="151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제품 리뷰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B165D6-789D-4EEC-9DD1-12F44A332BA9}"/>
              </a:ext>
            </a:extLst>
          </p:cNvPr>
          <p:cNvSpPr txBox="1"/>
          <p:nvPr/>
        </p:nvSpPr>
        <p:spPr>
          <a:xfrm>
            <a:off x="6499608" y="3728832"/>
            <a:ext cx="151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특성별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카테고리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BF740C-B18B-4D2C-A72A-C4F087CC89C3}"/>
              </a:ext>
            </a:extLst>
          </p:cNvPr>
          <p:cNvSpPr txBox="1"/>
          <p:nvPr/>
        </p:nvSpPr>
        <p:spPr>
          <a:xfrm>
            <a:off x="1951057" y="4446509"/>
            <a:ext cx="151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이벤트 배너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2F9247-6FE1-4B97-B18D-47DC7AE4F89E}"/>
              </a:ext>
            </a:extLst>
          </p:cNvPr>
          <p:cNvSpPr txBox="1"/>
          <p:nvPr/>
        </p:nvSpPr>
        <p:spPr>
          <a:xfrm>
            <a:off x="6499608" y="2945061"/>
            <a:ext cx="151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6520AF-0C2C-4659-8A08-E01637B7DC1E}"/>
              </a:ext>
            </a:extLst>
          </p:cNvPr>
          <p:cNvSpPr txBox="1"/>
          <p:nvPr/>
        </p:nvSpPr>
        <p:spPr>
          <a:xfrm>
            <a:off x="1951057" y="3728832"/>
            <a:ext cx="151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핫딜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F5DD54-7319-4C25-90BB-F9ADCC092FB0}"/>
              </a:ext>
            </a:extLst>
          </p:cNvPr>
          <p:cNvSpPr txBox="1"/>
          <p:nvPr/>
        </p:nvSpPr>
        <p:spPr>
          <a:xfrm>
            <a:off x="8723643" y="2965938"/>
            <a:ext cx="151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로그인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165B6A-1FD0-427B-AB7F-3E0455888ED1}"/>
              </a:ext>
            </a:extLst>
          </p:cNvPr>
          <p:cNvSpPr txBox="1"/>
          <p:nvPr/>
        </p:nvSpPr>
        <p:spPr>
          <a:xfrm>
            <a:off x="8772208" y="3738880"/>
            <a:ext cx="151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회원가입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B39F25-BF64-440A-90D7-4D9CB9578324}"/>
              </a:ext>
            </a:extLst>
          </p:cNvPr>
          <p:cNvSpPr txBox="1"/>
          <p:nvPr/>
        </p:nvSpPr>
        <p:spPr>
          <a:xfrm>
            <a:off x="6499608" y="4499319"/>
            <a:ext cx="151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제품별 구매가이드</a:t>
            </a:r>
          </a:p>
        </p:txBody>
      </p:sp>
    </p:spTree>
    <p:extLst>
      <p:ext uri="{BB962C8B-B14F-4D97-AF65-F5344CB8AC3E}">
        <p14:creationId xmlns:p14="http://schemas.microsoft.com/office/powerpoint/2010/main" val="242559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385CBF-521F-42AA-B64D-41BEE5879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120" y="1520704"/>
            <a:ext cx="3300984" cy="576262"/>
          </a:xfrm>
        </p:spPr>
        <p:txBody>
          <a:bodyPr/>
          <a:lstStyle/>
          <a:p>
            <a:r>
              <a:rPr lang="en-US" altLang="ko-KR" sz="2400" dirty="0" err="1">
                <a:latin typeface="Spoqa Han Sans Neo" panose="020B0500000000000000" pitchFamily="34" charset="-127"/>
                <a:ea typeface="Spoqa Han Sans Neo" panose="020B0500000000000000" pitchFamily="34" charset="-127"/>
                <a:cs typeface="Pretendard Medium" panose="02000603000000020004" pitchFamily="50" charset="-127"/>
              </a:rPr>
              <a:t>Segmentaion</a:t>
            </a:r>
            <a:endParaRPr lang="en-US" altLang="ko-KR" sz="2400" dirty="0">
              <a:latin typeface="Spoqa Han Sans Neo" panose="020B0500000000000000" pitchFamily="34" charset="-127"/>
              <a:ea typeface="Spoqa Han Sans Neo" panose="020B0500000000000000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02EA07-935C-49DA-825D-DAB6DEB0FEE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9120" y="2611944"/>
            <a:ext cx="3300984" cy="3219450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10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대 후반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~30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대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PC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사용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직업군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or </a:t>
            </a:r>
          </a:p>
          <a:p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게임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영화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음악 취미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인도어 성향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ko-KR" altLang="en-US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A33790-029A-45CF-AA9A-B971B5AF6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2036" y="1520704"/>
            <a:ext cx="3300984" cy="576262"/>
          </a:xfrm>
        </p:spPr>
        <p:txBody>
          <a:bodyPr/>
          <a:lstStyle/>
          <a:p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  <a:cs typeface="Pretendard Medium" panose="02000603000000020004" pitchFamily="50" charset="-127"/>
              </a:rPr>
              <a:t>Targeting</a:t>
            </a:r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98DC41-C935-4529-A2E3-0B4146476EA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45508" y="2611944"/>
            <a:ext cx="3300984" cy="3219450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PC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장비에 불편함을 느끼거나 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입문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교체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정보가 필요한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20~30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대 남성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ko-KR" altLang="en-US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4C315B0-2552-4088-AAB4-758EE37F8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1897" y="1520704"/>
            <a:ext cx="3300984" cy="576262"/>
          </a:xfrm>
        </p:spPr>
        <p:txBody>
          <a:bodyPr/>
          <a:lstStyle/>
          <a:p>
            <a:r>
              <a:rPr lang="en-US" altLang="ko-KR" sz="2400" dirty="0">
                <a:latin typeface="Spoqa Han Sans Neo" panose="020B0500000000000000" pitchFamily="34" charset="-127"/>
                <a:ea typeface="Spoqa Han Sans Neo" panose="020B0500000000000000" pitchFamily="34" charset="-127"/>
                <a:cs typeface="Pretendard Medium" panose="02000603000000020004" pitchFamily="50" charset="-127"/>
              </a:rPr>
              <a:t>Positioning</a:t>
            </a:r>
            <a:endParaRPr lang="ko-KR" altLang="en-US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A42804B-F7A1-4921-B8E1-BCB9AC9B772D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71897" y="2611944"/>
            <a:ext cx="3300984" cy="321945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기초적인 정보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가이드 제공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비슷한 가격대 제품 비교 분석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신뢰성</a:t>
            </a:r>
            <a:r>
              <a:rPr lang="en-US" altLang="ko-KR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실사용감을 강조</a:t>
            </a:r>
            <a:endParaRPr lang="en-US" altLang="ko-KR" sz="1800" dirty="0">
              <a:solidFill>
                <a:schemeClr val="tx1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B0863-3DBE-4425-9EA2-2CD4DC9E85F4}"/>
              </a:ext>
            </a:extLst>
          </p:cNvPr>
          <p:cNvSpPr txBox="1"/>
          <p:nvPr/>
        </p:nvSpPr>
        <p:spPr>
          <a:xfrm>
            <a:off x="170822" y="200967"/>
            <a:ext cx="11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STP</a:t>
            </a:r>
            <a:r>
              <a:rPr lang="ko-KR" altLang="en-US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28494793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3066</TotalTime>
  <Words>938</Words>
  <Application>Microsoft Office PowerPoint</Application>
  <PresentationFormat>와이드스크린</PresentationFormat>
  <Paragraphs>189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Pretendard SemiBold</vt:lpstr>
      <vt:lpstr>Söhne</vt:lpstr>
      <vt:lpstr>Spoqa Han Sans Neo</vt:lpstr>
      <vt:lpstr>Spoqa Han Sans Neo Bold</vt:lpstr>
      <vt:lpstr>Spoqa Han Sans Neo Light</vt:lpstr>
      <vt:lpstr>Arial</vt:lpstr>
      <vt:lpstr>Calisto MT</vt:lpstr>
      <vt:lpstr>Wingdings 2</vt:lpstr>
      <vt:lpstr>맑은 고딕</vt:lpstr>
      <vt:lpstr>슬레이트</vt:lpstr>
      <vt:lpstr>PowerPoint 프레젠테이션</vt:lpstr>
      <vt:lpstr>기획 배경 목적</vt:lpstr>
      <vt:lpstr>PowerPoint 프레젠테이션</vt:lpstr>
      <vt:lpstr>PowerPoint 프레젠테이션</vt:lpstr>
      <vt:lpstr>주요 기능</vt:lpstr>
      <vt:lpstr>KEY WORD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D-14</dc:creator>
  <cp:lastModifiedBy>D-14</cp:lastModifiedBy>
  <cp:revision>72</cp:revision>
  <dcterms:created xsi:type="dcterms:W3CDTF">2024-04-24T05:47:18Z</dcterms:created>
  <dcterms:modified xsi:type="dcterms:W3CDTF">2024-05-30T06:03:18Z</dcterms:modified>
</cp:coreProperties>
</file>